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0"/>
  </p:notesMasterIdLst>
  <p:sldIdLst>
    <p:sldId id="256" r:id="rId5"/>
    <p:sldId id="259" r:id="rId6"/>
    <p:sldId id="260" r:id="rId7"/>
    <p:sldId id="261" r:id="rId8"/>
    <p:sldId id="262" r:id="rId9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Click to move the slide</a:t>
            </a: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bg-BG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17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176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177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78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5065359-7F97-4555-8E35-F03326E5A703}" type="slidenum"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bg-BG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Правилата на програмата в сравнение с предходни покани за проектни предложения няма да бъдат променени, следователно до официалното обявяване на трета покана кандидатите ще могат да се позовават на Ръководството за кандидатстване от втората покана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През м юли ще се проведат разяснителни уебинари, които ще бъдат записани и публикувани на страницата на програмата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sldNum" idx="18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D893C78-974E-40E0-8B4F-B7AD54996A71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685800" y="4787280"/>
            <a:ext cx="5486040" cy="3916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Правилата на програмата в сравнение с предходни покани за проектни предложения няма да бъдат променени, следователно до официалното обявяване на трета покана кандидатите ще могат да се позовават на Ръководството за кандидатстване от втората покана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  <a:p>
            <a:pPr marL="216000"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През м юли ще се проведат разяснителни уебинари, които ще бъдат записани и публикувани на страницата на програмата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sldNum" idx="19"/>
          </p:nvPr>
        </p:nvSpPr>
        <p:spPr>
          <a:xfrm>
            <a:off x="3884760" y="944820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D4A4803-361F-45BD-949B-343FB6294480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CF64C36-8004-4682-B25B-02F43E7E485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9C83D02-B606-44AA-B490-3A29347A1F1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5C5EDF3-C2F2-4C96-BD5D-F0F8A174D0B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0762C52-5DAB-4F1C-8848-21FA3F27B3F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E8BB30C-D442-4440-B273-F108D3E9233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5F1D763-6E46-497C-B91A-230A8A40D36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7B114BA-CCAC-41E2-9B30-11AB7084BFF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8CE974A-68B4-4725-BED1-0A17F00BCE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4FDBE8E-7025-4378-B4E0-56577507A8B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ED883E3-6CF6-40BD-886B-BA2F3252ADA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F0C3E58-BF0E-488B-A2A6-D6DFB43E920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3FD92E8-A9FD-4856-ABC6-7E82917F0F0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8EE7184-462F-43F6-9F85-C2E932E56DB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BF13337-1F37-42B8-9838-49B9027A2AE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0E39DB1-2961-4CC5-8279-D5167B4660B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37D1576-BD41-43FF-957D-D4716D6BE46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BE29CD5-1898-47D4-92D7-4FE14EDCE74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4A37B64-074A-4162-817F-DC43EF9DD8D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6A0DD10-5FA4-4C68-AE97-FC737D3AD72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F09DF53-DB1D-4DB4-B702-48517866879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F7B55EFC-5D24-4ECA-9C0B-A9F6CB91403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D8CB174B-6643-49B4-AF81-730303AE823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975408A-474C-48BE-92F4-C65F8068056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20DEDBD-BCD2-499C-B07C-097EF74015D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5A747BDA-9EC8-4CA7-81BB-3FF7FC6BD2B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C559D48-89A7-4989-894D-AD5CD2D4939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11C42C79-977A-4D17-961C-998C2E4DD08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2E8193A-28AA-44F1-A878-8DCDCFAB743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DEFF717-CD4B-4950-AA5A-A3DA1C1DAEDD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2FEE72B-DD5A-4C93-A981-16DCE028823D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AD9831FF-CAF7-44A0-87BF-36BEA2F687A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9A0B74E4-94AD-402B-8368-6C57B81093D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130130E-4B41-4C8D-8B40-B826B8E92BD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25F2974-F7BA-4AD9-BA07-A7FE3901961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D37DFA1-13DD-4C0C-AAF9-CA27BEC1732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A2AFED0-F8D8-425C-BB51-D20C06F90B9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BB2AB82-18B1-44DA-A884-565F324B8DE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70CBF236-8876-434D-9B8A-6702D3FB808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1F252659-5997-4BBD-9AD8-5780C9067D6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873755E-71E2-4A2D-BA96-2373CB86E0D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13DC9B5-1524-45DE-B0C4-2CC44AAEF59C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204F149A-A940-4320-B7AE-D9A7A4A5E64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7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0FC6877-2B1E-41D7-B1D4-3AD4C9EDC870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0D0A039-C778-4549-963C-A10368087D2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bg-BG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B6313BD-F76A-4935-B694-4E18E6658D9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B3703F6-EC2B-4C5D-BD04-C39F2A4603C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3FD89A9-E0B6-4147-8C49-C61BEC669E1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8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67A3C84-8560-448B-BCEB-A60EFDE3148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8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05000" y="1056960"/>
            <a:ext cx="86234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60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60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E2F749B-3335-4CBA-A69C-FC216A0491D8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FFFFFF"/>
                </a:solidFill>
                <a:latin typeface="Trebuchet MS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44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dt" idx="4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ftr" idx="5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sldNum" idx="6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77169FC-9FC0-4E6D-9804-EFF55CDE531F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Click to edit the title text format</a:t>
            </a: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FFFFFF"/>
                </a:solidFill>
                <a:latin typeface="Trebuchet MS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FFFFFF"/>
                </a:solidFill>
                <a:latin typeface="Trebuchet MS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FFFFFF"/>
                </a:solidFill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87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05000" y="1683720"/>
            <a:ext cx="8251200" cy="2852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54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54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05000" y="4563360"/>
            <a:ext cx="8251200" cy="1499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FFFFFF"/>
                </a:solidFill>
                <a:latin typeface="Trebuchet MS"/>
              </a:rPr>
              <a:t>Edit Master text styles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dt" idx="7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8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sldNum" idx="9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0A76BC6-180C-47CF-BDA9-BC851EA1014F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0"/>
          <p:cNvPicPr/>
          <p:nvPr/>
        </p:nvPicPr>
        <p:blipFill>
          <a:blip r:embed="rId15"/>
          <a:stretch/>
        </p:blipFill>
        <p:spPr>
          <a:xfrm rot="16200000">
            <a:off x="-610200" y="4915080"/>
            <a:ext cx="896040" cy="324000"/>
          </a:xfrm>
          <a:prstGeom prst="rect">
            <a:avLst/>
          </a:prstGeom>
          <a:ln w="0">
            <a:noFill/>
          </a:ln>
        </p:spPr>
      </p:pic>
      <p:sp>
        <p:nvSpPr>
          <p:cNvPr id="130" name="TextBox 11"/>
          <p:cNvSpPr/>
          <p:nvPr/>
        </p:nvSpPr>
        <p:spPr>
          <a:xfrm rot="16200000">
            <a:off x="-2113920" y="2548440"/>
            <a:ext cx="388836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Find more PowerPoint templates on </a:t>
            </a:r>
            <a:r>
              <a:rPr lang="bs-BA" sz="1200" b="1" strike="noStrike" spc="-1">
                <a:solidFill>
                  <a:srgbClr val="A6A6A6"/>
                </a:solidFill>
                <a:latin typeface="Trebuchet MS"/>
              </a:rPr>
              <a:t>prezentr.com</a:t>
            </a:r>
            <a:r>
              <a:rPr lang="bs-BA" sz="1200" b="0" strike="noStrike" spc="-1">
                <a:solidFill>
                  <a:srgbClr val="A6A6A6"/>
                </a:solidFill>
                <a:latin typeface="Trebuchet MS"/>
              </a:rPr>
              <a:t>!</a:t>
            </a:r>
            <a:endParaRPr lang="bg-BG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05000" y="483480"/>
            <a:ext cx="2677680" cy="1599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en-US" sz="3200" b="1" strike="noStrike" spc="-1">
                <a:solidFill>
                  <a:srgbClr val="FFD600"/>
                </a:solidFill>
                <a:latin typeface="Trebuchet MS"/>
              </a:rPr>
              <a:t>Click to edit Master title style</a:t>
            </a:r>
            <a:endParaRPr lang="en-US" sz="32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218760" y="483480"/>
            <a:ext cx="5809320" cy="5403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Trebuchet MS"/>
              </a:rPr>
              <a:t>Click icon to add picture</a:t>
            </a:r>
            <a:endParaRPr lang="en-US" sz="3200" b="0" strike="noStrike" spc="-1">
              <a:solidFill>
                <a:srgbClr val="FFFFFF"/>
              </a:solidFill>
              <a:latin typeface="Trebuchet MS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05000" y="2083680"/>
            <a:ext cx="2677680" cy="3811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strike="noStrike" spc="-1">
                <a:solidFill>
                  <a:srgbClr val="FFFFFF"/>
                </a:solidFill>
                <a:latin typeface="Trebuchet MS"/>
              </a:rPr>
              <a:t>Edit Master text styles</a:t>
            </a:r>
          </a:p>
        </p:txBody>
      </p:sp>
      <p:sp>
        <p:nvSpPr>
          <p:cNvPr id="134" name="PlaceHolder 4"/>
          <p:cNvSpPr>
            <a:spLocks noGrp="1"/>
          </p:cNvSpPr>
          <p:nvPr>
            <p:ph type="dt" idx="10"/>
          </p:nvPr>
        </p:nvSpPr>
        <p:spPr>
          <a:xfrm>
            <a:off x="405000" y="6356520"/>
            <a:ext cx="2183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200" b="0" strike="noStrike" spc="-1">
                <a:solidFill>
                  <a:srgbClr val="FFFFFF"/>
                </a:solidFill>
                <a:latin typeface="Trebuchet MS"/>
              </a:rPr>
              <a:t>&lt;date/time&gt;</a:t>
            </a:r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ftr" idx="11"/>
          </p:nvPr>
        </p:nvSpPr>
        <p:spPr>
          <a:xfrm>
            <a:off x="3218760" y="6356520"/>
            <a:ext cx="3275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bg-BG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bg-BG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136" name="PlaceHolder 6"/>
          <p:cNvSpPr>
            <a:spLocks noGrp="1"/>
          </p:cNvSpPr>
          <p:nvPr>
            <p:ph type="sldNum" idx="12"/>
          </p:nvPr>
        </p:nvSpPr>
        <p:spPr>
          <a:xfrm>
            <a:off x="7124760" y="6356520"/>
            <a:ext cx="19036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n-US" sz="1200" b="0" strike="noStrike" spc="-1">
                <a:solidFill>
                  <a:srgbClr val="FFFFFF"/>
                </a:solidFill>
                <a:latin typeface="Trebuchet MS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F77FEFB-DCD0-4104-B0F5-4E9C8A23EE40}" type="slidenum">
              <a:rPr lang="en-US" sz="1200" b="0" strike="noStrike" spc="-1">
                <a:solidFill>
                  <a:srgbClr val="FFFFFF"/>
                </a:solidFill>
                <a:latin typeface="Trebuchet MS"/>
              </a:rPr>
              <a:t>‹#›</a:t>
            </a:fld>
            <a:endParaRPr lang="bg-BG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rrb.bg/bg/infrastruktura-br-i-programi/programi-za-teritorialno-sutrudnichestvo-2021-2027/interreg-vi-b-dunavski-region-2021-2027/" TargetMode="External"/><Relationship Id="rId2" Type="http://schemas.openxmlformats.org/officeDocument/2006/relationships/hyperlink" Target="https://interreg-danube.eu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interreg-danube.eu/storage/media/01JYGMVR14AH4G88DHMXCV2V5W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405000" y="1056960"/>
            <a:ext cx="86234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ИНТЕРРЕГ VI-Б </a:t>
            </a:r>
            <a:r>
              <a:rPr sz="4000"/>
              <a:t/>
            </a:r>
            <a:br>
              <a:rPr sz="4000"/>
            </a:br>
            <a:r>
              <a:rPr lang="ru-RU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ДУНАВСКИ РЕГИОН 2021-2027</a:t>
            </a:r>
            <a:endParaRPr lang="en-US" sz="40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subTitle"/>
          </p:nvPr>
        </p:nvSpPr>
        <p:spPr>
          <a:xfrm>
            <a:off x="545760" y="4266360"/>
            <a:ext cx="86234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endParaRPr lang="bg-BG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bg-BG" sz="2000" b="1" strike="noStrike" spc="-1" dirty="0">
                <a:solidFill>
                  <a:srgbClr val="FFFFFF"/>
                </a:solidFill>
                <a:latin typeface="Cambria Math"/>
                <a:ea typeface="Cambria Math"/>
              </a:rPr>
              <a:t>Информация </a:t>
            </a:r>
            <a:r>
              <a:rPr lang="bg-BG" sz="2000" b="1" strike="noStrike" spc="-1" dirty="0" smtClean="0">
                <a:solidFill>
                  <a:srgbClr val="FFFFFF"/>
                </a:solidFill>
                <a:latin typeface="Cambria Math"/>
                <a:ea typeface="Cambria Math"/>
              </a:rPr>
              <a:t>за </a:t>
            </a:r>
            <a:r>
              <a:rPr lang="bg-BG" sz="2000" b="1" strike="noStrike" spc="-1" dirty="0">
                <a:solidFill>
                  <a:srgbClr val="FFFFFF"/>
                </a:solidFill>
                <a:latin typeface="Cambria Math"/>
                <a:ea typeface="Cambria Math"/>
              </a:rPr>
              <a:t>Трета покана</a:t>
            </a:r>
            <a:endParaRPr lang="bg-BG" sz="2000" b="0" strike="noStrike" spc="-1" dirty="0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endParaRPr lang="bg-BG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1" name="Picture 3"/>
          <p:cNvPicPr/>
          <p:nvPr/>
        </p:nvPicPr>
        <p:blipFill>
          <a:blip r:embed="rId2"/>
          <a:stretch/>
        </p:blipFill>
        <p:spPr>
          <a:xfrm>
            <a:off x="227880" y="136800"/>
            <a:ext cx="4735440" cy="667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/>
          </p:nvPr>
        </p:nvSpPr>
        <p:spPr>
          <a:xfrm>
            <a:off x="580680" y="2066040"/>
            <a:ext cx="4984560" cy="4141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5000" lnSpcReduction="20000"/>
          </a:bodyPr>
          <a:lstStyle/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900" b="1" strike="noStrike" spc="-1" dirty="0">
                <a:solidFill>
                  <a:srgbClr val="FFFFFF"/>
                </a:solidFill>
                <a:latin typeface="Arial"/>
              </a:rPr>
              <a:t>Третата покана </a:t>
            </a:r>
            <a:r>
              <a:rPr lang="bg-BG" sz="1900" b="1" strike="noStrike" spc="-1" dirty="0" smtClean="0">
                <a:solidFill>
                  <a:srgbClr val="FFFFFF"/>
                </a:solidFill>
                <a:latin typeface="Arial"/>
              </a:rPr>
              <a:t>за набиране на проектни предложения</a:t>
            </a:r>
            <a:endParaRPr lang="en-US" sz="1900" b="1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Краен срок за подаване на проектни предложения - 15 декември 2025 г</a:t>
            </a:r>
            <a:r>
              <a:rPr lang="bg-BG" sz="1600" b="0" strike="noStrike" spc="-1" dirty="0" smtClean="0">
                <a:solidFill>
                  <a:srgbClr val="FFFFFF"/>
                </a:solidFill>
                <a:latin typeface="Arial"/>
              </a:rPr>
              <a:t>., 14:00 ч централноевропейско време (</a:t>
            </a:r>
            <a:r>
              <a:rPr lang="hu-HU" sz="1600" b="0" strike="noStrike" spc="-1" dirty="0" smtClean="0">
                <a:solidFill>
                  <a:srgbClr val="FFFFFF"/>
                </a:solidFill>
                <a:latin typeface="Arial"/>
              </a:rPr>
              <a:t>CET</a:t>
            </a:r>
            <a:r>
              <a:rPr lang="bg-BG" sz="1600" b="0" strike="noStrike" spc="-1" dirty="0" smtClean="0">
                <a:solidFill>
                  <a:srgbClr val="FFFFFF"/>
                </a:solidFill>
                <a:latin typeface="Arial"/>
              </a:rPr>
              <a:t>) 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и </a:t>
            </a:r>
            <a:r>
              <a:rPr lang="bg-BG" sz="1600" b="0" strike="noStrike" spc="-1" dirty="0" err="1">
                <a:solidFill>
                  <a:srgbClr val="FFFFFF"/>
                </a:solidFill>
                <a:latin typeface="Arial"/>
              </a:rPr>
              <a:t>едностъпков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 процес на кандидатстване, т.е. ще се подават пълни </a:t>
            </a:r>
            <a:r>
              <a:rPr lang="bg-BG" sz="1600" b="0" strike="noStrike" spc="-1" dirty="0" err="1">
                <a:solidFill>
                  <a:srgbClr val="FFFFFF"/>
                </a:solidFill>
                <a:latin typeface="Arial"/>
              </a:rPr>
              <a:t>апликационни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 форми в електронната система на програмата </a:t>
            </a:r>
            <a:r>
              <a:rPr lang="en-US" sz="1600" b="0" strike="noStrike" spc="-1" dirty="0" err="1">
                <a:solidFill>
                  <a:srgbClr val="FFFFFF"/>
                </a:solidFill>
                <a:latin typeface="Arial"/>
              </a:rPr>
              <a:t>JeMS</a:t>
            </a:r>
            <a:r>
              <a:rPr lang="en-US" sz="16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Оценката ще се извърши между декември 2025 – април 2026 г. 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Предвижда се максималната продължителност на проектите да е 30 месеца, с начало </a:t>
            </a:r>
            <a:r>
              <a:rPr lang="en-US" sz="1600" b="0" strike="noStrike" spc="-1" dirty="0">
                <a:solidFill>
                  <a:srgbClr val="FFFFFF"/>
                </a:solidFill>
                <a:latin typeface="Trebuchet MS"/>
              </a:rPr>
              <a:t>1 </a:t>
            </a:r>
            <a:r>
              <a:rPr lang="bg-BG" sz="1600" b="0" strike="noStrike" spc="-1" dirty="0">
                <a:solidFill>
                  <a:srgbClr val="FFFFFF"/>
                </a:solidFill>
                <a:latin typeface="Trebuchet MS"/>
              </a:rPr>
              <a:t>юли</a:t>
            </a:r>
            <a:r>
              <a:rPr lang="en-US" sz="1600" b="0" strike="noStrike" spc="-1" dirty="0">
                <a:solidFill>
                  <a:srgbClr val="FFFFFF"/>
                </a:solidFill>
                <a:latin typeface="Trebuchet MS"/>
              </a:rPr>
              <a:t> 2026</a:t>
            </a:r>
            <a:r>
              <a:rPr lang="bg-BG" sz="1600" b="0" strike="noStrike" spc="-1" dirty="0">
                <a:solidFill>
                  <a:srgbClr val="FFFFFF"/>
                </a:solidFill>
                <a:latin typeface="Arial"/>
              </a:rPr>
              <a:t> г.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Средствата за третата покана ще бъдат </a:t>
            </a:r>
            <a:r>
              <a:rPr lang="bg-BG" sz="1600" spc="-1" dirty="0" smtClean="0">
                <a:solidFill>
                  <a:srgbClr val="FFFFFF"/>
                </a:solidFill>
                <a:latin typeface="Arial"/>
              </a:rPr>
              <a:t>в размер на </a:t>
            </a:r>
            <a:r>
              <a:rPr lang="ru-RU" sz="1600" b="0" strike="noStrike" spc="-1" dirty="0" smtClean="0">
                <a:solidFill>
                  <a:srgbClr val="FFFFFF"/>
                </a:solidFill>
                <a:latin typeface="Arial"/>
              </a:rPr>
              <a:t>27,3 </a:t>
            </a:r>
            <a:r>
              <a:rPr lang="ru-RU" sz="1600" b="0" strike="noStrike" spc="-1" dirty="0">
                <a:solidFill>
                  <a:srgbClr val="FFFFFF"/>
                </a:solidFill>
                <a:latin typeface="Arial"/>
              </a:rPr>
              <a:t>млн. евро.</a:t>
            </a:r>
            <a:endParaRPr lang="en-US" sz="1600" b="0" strike="noStrike" spc="-1" dirty="0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194" name="Picture 4"/>
          <p:cNvPicPr/>
          <p:nvPr/>
        </p:nvPicPr>
        <p:blipFill>
          <a:blip r:embed="rId2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sp>
        <p:nvSpPr>
          <p:cNvPr id="195" name="TextBox 7"/>
          <p:cNvSpPr/>
          <p:nvPr/>
        </p:nvSpPr>
        <p:spPr>
          <a:xfrm>
            <a:off x="5419440" y="127800"/>
            <a:ext cx="5464800" cy="94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5284800" y="162720"/>
            <a:ext cx="5740200" cy="1569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1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3100" b="1" strike="noStrike" spc="-1" dirty="0">
                <a:solidFill>
                  <a:srgbClr val="FFFF00"/>
                </a:solidFill>
                <a:latin typeface="Arial"/>
              </a:rPr>
              <a:t>ИНТЕРРЕГ VI-Б </a:t>
            </a:r>
            <a:r>
              <a:rPr sz="3100" dirty="0"/>
              <a:t/>
            </a:r>
            <a:br>
              <a:rPr sz="3100" dirty="0"/>
            </a:br>
            <a:r>
              <a:rPr lang="ru-RU" sz="3100" b="1" strike="noStrike" spc="-1" dirty="0">
                <a:solidFill>
                  <a:srgbClr val="FFFF00"/>
                </a:solidFill>
                <a:latin typeface="Arial"/>
              </a:rPr>
              <a:t>Дунавски регион 2021-2027</a:t>
            </a:r>
            <a:r>
              <a:rPr sz="5400" dirty="0"/>
              <a:t/>
            </a:r>
            <a:br>
              <a:rPr sz="5400" dirty="0"/>
            </a:br>
            <a:endParaRPr lang="en-US" sz="3100" b="0" strike="noStrike" spc="-1" dirty="0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0" y="294826"/>
            <a:ext cx="5968800" cy="5697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25000" lnSpcReduction="20000"/>
          </a:bodyPr>
          <a:lstStyle/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Трета покана – какви проекти ще се финансират?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7 тематични области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СЦ 1.2 –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Развитие на умения в областта на изкуствения интелект (ИИ)</a:t>
            </a:r>
            <a:r>
              <a:rPr lang="hu-HU" sz="4800" b="1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 цел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повишаване на конкурентоспособността, стимулиране на иновациите и осигуряване на устойчив икономически растеж в Дунавския регион. Основни групи потенциални партньори са публични организации, НПОта, търговски камари и академични институции. Ще се финансират проекти за практическо обучение по изкуствен интелект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вкл. неговото етично използване, а също така и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инструменти като интернет на нещата (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IoT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)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, blockchain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 и облачни платформи</a:t>
            </a:r>
            <a:r>
              <a:rPr lang="hu-HU" sz="4800" b="0" strike="noStrike" spc="-1" dirty="0">
                <a:solidFill>
                  <a:srgbClr val="FFFFFF"/>
                </a:solidFill>
                <a:latin typeface="Arial"/>
              </a:rPr>
              <a:t> (cloud)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 цел предоставяне на продукти и услуги с добавена стойност и транснационално въздействие в Дунавския регион. Това включва подпомагането на малкия и средния бизнес в 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употребата на ИИ в ежедневната работа 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СЦ 2.1 -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Ще се подкрепят проекти, които мотивират регионални и местни администрации (малки и средни общини), агенции за развитие и МСП за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участие в енергийния преход, предлагайки устойчиви решения за възобновяеми енергийни източници и оптимизация на отоплителни и охладителни систе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ми. Ще се насърчава д</a:t>
            </a:r>
            <a:r>
              <a:rPr lang="bg-BG" sz="4800" b="0" strike="noStrike" spc="-1" dirty="0" err="1">
                <a:solidFill>
                  <a:srgbClr val="FFFFFF"/>
                </a:solidFill>
                <a:latin typeface="Arial"/>
              </a:rPr>
              <a:t>оразвиване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, надграждане на добрата тематична основа на проектите от първа покана 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REHEATEAST</a:t>
            </a:r>
            <a:r>
              <a:rPr lang="bg-BG" sz="4800" b="0" i="1" strike="noStrike" spc="-1" dirty="0">
                <a:solidFill>
                  <a:srgbClr val="FFFFFF"/>
                </a:solidFill>
                <a:latin typeface="Arial"/>
              </a:rPr>
              <a:t>, 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ESINERGY, </a:t>
            </a:r>
            <a:r>
              <a:rPr lang="en-GB" sz="4800" b="0" i="1" strike="noStrike" spc="-1" dirty="0" err="1">
                <a:solidFill>
                  <a:srgbClr val="FFFFFF"/>
                </a:solidFill>
                <a:latin typeface="Arial"/>
              </a:rPr>
              <a:t>SMEnergy</a:t>
            </a:r>
            <a:r>
              <a:rPr lang="en-GB" sz="4800" b="0" i="1" strike="noStrike" spc="-1" dirty="0">
                <a:solidFill>
                  <a:srgbClr val="FFFFFF"/>
                </a:solidFill>
                <a:latin typeface="Arial"/>
              </a:rPr>
              <a:t>, NRGCOM</a:t>
            </a:r>
            <a:r>
              <a:rPr lang="bg-BG" sz="4800" b="0" i="1" strike="noStrike" spc="-1" dirty="0">
                <a:solidFill>
                  <a:srgbClr val="FFFFFF"/>
                </a:solidFill>
                <a:latin typeface="Arial"/>
              </a:rPr>
              <a:t>.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Проектите могат да капитализират резултатите от успешни инициативи по програмите на ЕС Horizon 2020 и Life Programme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СЦ 2.2 - Ще се подкрепят проекти, засягащи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адаптиране към климатичните промени и справяне с екологични рискове като наводнения, суши, горски пожари и замърсяване на реките.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Основни групи потенциални партньори са национални, регионални публични органи, хидрометеорологични служби, организации за управление на бедствия, професионални и доброволчески организации за гражданска защита, както и изследователски институти и университети.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marL="239760" indent="-2397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СЦ 2.3 -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Ще се подкрепят проекти, които адресират </a:t>
            </a:r>
            <a:r>
              <a:rPr lang="ru-RU" sz="4800" b="1" strike="noStrike" spc="-1" dirty="0">
                <a:solidFill>
                  <a:srgbClr val="FFFFFF"/>
                </a:solidFill>
                <a:latin typeface="Arial"/>
              </a:rPr>
              <a:t>мерки за справяне с въздействието на климатичните промени върху управлението на водите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, включително хармонизирани подходи за справяне с недостига на вода и устойчиво управление на водните ресурси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, т.е. изграждане на 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правила и практики за споделяне, използване и опазване на речните води, така че да има достатъчно чиста вода за всички</a:t>
            </a:r>
            <a:r>
              <a:rPr lang="bg-BG" sz="4800" b="0" strike="noStrike" spc="-1" dirty="0">
                <a:solidFill>
                  <a:srgbClr val="FFFFFF"/>
                </a:solidFill>
                <a:latin typeface="Arial"/>
              </a:rPr>
              <a:t> по време на засушаванията и периодите на маловодие</a:t>
            </a:r>
            <a:r>
              <a:rPr lang="ru-RU" sz="4800" b="0" strike="noStrike" spc="-1" dirty="0">
                <a:solidFill>
                  <a:srgbClr val="FFFFFF"/>
                </a:solidFill>
                <a:latin typeface="Arial"/>
              </a:rPr>
              <a:t>. Проектите трябва да включват национални, регионални и местни власти, хидрометеорологични служби, доставчици на инфраструктура и услуги, неправителствени организации, научно-изследователски институции и асоциации, работещи в сферата на устойчивото управление на водите.</a:t>
            </a:r>
            <a:endParaRPr lang="en-US" sz="48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 dirty="0">
                <a:solidFill>
                  <a:srgbClr val="FFFFFF"/>
                </a:solidFill>
                <a:latin typeface="Arial"/>
              </a:rPr>
              <a:t> </a:t>
            </a:r>
            <a:endParaRPr lang="en-US" sz="1200" b="0" strike="noStrike" spc="-1" dirty="0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198" name="Picture 3"/>
          <p:cNvPicPr/>
          <p:nvPr/>
        </p:nvPicPr>
        <p:blipFill>
          <a:blip r:embed="rId3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9" name="Table 4"/>
          <p:cNvGraphicFramePr/>
          <p:nvPr>
            <p:extLst>
              <p:ext uri="{D42A27DB-BD31-4B8C-83A1-F6EECF244321}">
                <p14:modId xmlns:p14="http://schemas.microsoft.com/office/powerpoint/2010/main" val="2740910336"/>
              </p:ext>
            </p:extLst>
          </p:nvPr>
        </p:nvGraphicFramePr>
        <p:xfrm>
          <a:off x="6149769" y="1538557"/>
          <a:ext cx="5752800" cy="2584323"/>
        </p:xfrm>
        <a:graphic>
          <a:graphicData uri="http://schemas.openxmlformats.org/drawingml/2006/table">
            <a:tbl>
              <a:tblPr/>
              <a:tblGrid>
                <a:gridCol w="28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lt1"/>
                          </a:solidFill>
                          <a:latin typeface="Trebuchet MS"/>
                        </a:rPr>
                        <a:t>Специфична цел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lt1"/>
                          </a:solidFill>
                          <a:latin typeface="Trebuchet MS"/>
                        </a:rPr>
                        <a:t>Предвиден бюджет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1.2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2,8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2.1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5,5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2.3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Общо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27,3</a:t>
                      </a:r>
                      <a:r>
                        <a:rPr lang="bg-BG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млн. евро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284800" y="162720"/>
            <a:ext cx="5740200" cy="15692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1000"/>
          </a:bodyPr>
          <a:lstStyle/>
          <a:p>
            <a:pPr indent="0" algn="ctr">
              <a:lnSpc>
                <a:spcPct val="90000"/>
              </a:lnSpc>
              <a:buNone/>
            </a:pPr>
            <a:r>
              <a:rPr lang="ru-RU" sz="3100" b="1" strike="noStrike" spc="-1">
                <a:solidFill>
                  <a:srgbClr val="FFFF00"/>
                </a:solidFill>
                <a:latin typeface="Arial"/>
              </a:rPr>
              <a:t>ИНТЕРРЕГ VI-Б </a:t>
            </a:r>
            <a:r>
              <a:rPr sz="3100"/>
              <a:t/>
            </a:r>
            <a:br>
              <a:rPr sz="3100"/>
            </a:br>
            <a:r>
              <a:rPr lang="ru-RU" sz="3100" b="1" strike="noStrike" spc="-1">
                <a:solidFill>
                  <a:srgbClr val="FFFF00"/>
                </a:solidFill>
                <a:latin typeface="Arial"/>
              </a:rPr>
              <a:t>Дунавски регион 2021-2027</a:t>
            </a:r>
            <a:r>
              <a:rPr sz="5400"/>
              <a:t/>
            </a:r>
            <a:br>
              <a:rPr sz="5400"/>
            </a:br>
            <a:endParaRPr lang="en-US" sz="31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0" y="524880"/>
            <a:ext cx="5968800" cy="5697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1200" b="0" strike="noStrike" spc="-1">
                <a:solidFill>
                  <a:srgbClr val="FFFFFF"/>
                </a:solidFill>
                <a:latin typeface="Arial"/>
              </a:rPr>
              <a:t>Трета покана – какви проекти ще се финансират?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bg-BG" sz="1200" b="0" strike="noStrike" spc="-1">
                <a:solidFill>
                  <a:srgbClr val="FFFFFF"/>
                </a:solidFill>
                <a:latin typeface="Arial"/>
              </a:rPr>
              <a:t>7 тематични области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3.1 - Ще се подкрепят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проекти, които повишават капацитета на организации в подкрепа на заетостта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чрез създаване на информационни системи за проследяване на трудовата миграция и нейното въздействие върху сближаването на регионите. Проектите трябва да включват национални служби по заетостта, университети и изследователски организации, търговски камари и НПО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3.2 -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Ще се подкрепят проекти за развитие на Центрове за професионални постижения (CoVEs)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в Дунавския регион, които обменят опит, създават мрежи от партньорски организации и модернизират системи за професионално образование и обучение. Акцентира се върх провеждане на пилотни дейности (напр. обучение за социално приобщаване, интернационализация на CoVE, публично-частни партньорства), споделяне на добри практики и договаряне на общи инструменти за подкрепа. Проектите трябва да включват образователни институции, търговски камари, национални и регионални органи за развитие и НПОта, работещи в сфери като социално приобщаване, зелени умения, дигитализация и повишаване на квалификацията на маргинализирани и социално-уязвими общности. Също така трябва да се свързват с платформата CoVE на EUSDR, ETF и Erasmus+.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marL="171360" indent="-171360" algn="just">
              <a:lnSpc>
                <a:spcPct val="90000"/>
              </a:lnSpc>
              <a:spcBef>
                <a:spcPts val="1001"/>
              </a:spcBef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СЦ 4.2 - Ще се подкрепят проекти, които насърчават </a:t>
            </a:r>
            <a:r>
              <a:rPr lang="ru-RU" sz="1200" b="1" strike="noStrike" spc="-1">
                <a:solidFill>
                  <a:srgbClr val="FFFFFF"/>
                </a:solidFill>
                <a:latin typeface="Arial"/>
              </a:rPr>
              <a:t>балансирано териториално и социално-икономическо развитие </a:t>
            </a: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чрез подобряване на управленските практики и модели (преодоляване на разликата между проспериращите и периферните райони чрез споделени данни, съгласувани политики и инструменти, които местните участници могат да тестват.), укрепване на капацитета на местните и регионалните власти за справяне с кризи (създаване на транснационална координация за извънредни ситуации като пандемии, кибератаки или инфраструктурни повреди), ефективно включване на гражданите в териториалното планиране (медийна грамотност) и анализ на уязвимостта (картографиране, защита и управление) на ключови вериги за създаване на стойност. Проектите трябва да включват национални, местни и регионални публични органи, както и организации за подкрепа на бизнеса.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  <a:p>
            <a:pPr indent="0" algn="just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200" b="0" strike="noStrike" spc="-1">
                <a:solidFill>
                  <a:srgbClr val="FFFFFF"/>
                </a:solidFill>
                <a:latin typeface="Arial"/>
              </a:rPr>
              <a:t> </a:t>
            </a:r>
            <a:endParaRPr lang="en-US" sz="1200" b="0" strike="noStrike" spc="-1">
              <a:solidFill>
                <a:srgbClr val="FFFFFF"/>
              </a:solidFill>
              <a:latin typeface="Trebuchet MS"/>
            </a:endParaRPr>
          </a:p>
        </p:txBody>
      </p:sp>
      <p:pic>
        <p:nvPicPr>
          <p:cNvPr id="202" name="Picture 3"/>
          <p:cNvPicPr/>
          <p:nvPr/>
        </p:nvPicPr>
        <p:blipFill>
          <a:blip r:embed="rId3"/>
          <a:stretch/>
        </p:blipFill>
        <p:spPr>
          <a:xfrm>
            <a:off x="7336440" y="6053760"/>
            <a:ext cx="4735440" cy="667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03" name="Table 4"/>
          <p:cNvGraphicFramePr/>
          <p:nvPr>
            <p:extLst>
              <p:ext uri="{D42A27DB-BD31-4B8C-83A1-F6EECF244321}">
                <p14:modId xmlns:p14="http://schemas.microsoft.com/office/powerpoint/2010/main" val="2795240661"/>
              </p:ext>
            </p:extLst>
          </p:nvPr>
        </p:nvGraphicFramePr>
        <p:xfrm>
          <a:off x="6140976" y="1529765"/>
          <a:ext cx="5752800" cy="2584323"/>
        </p:xfrm>
        <a:graphic>
          <a:graphicData uri="http://schemas.openxmlformats.org/drawingml/2006/table">
            <a:tbl>
              <a:tblPr/>
              <a:tblGrid>
                <a:gridCol w="28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 dirty="0">
                          <a:solidFill>
                            <a:schemeClr val="lt1"/>
                          </a:solidFill>
                          <a:latin typeface="Trebuchet MS"/>
                        </a:rPr>
                        <a:t>Специфична цел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lt1"/>
                          </a:solidFill>
                          <a:latin typeface="Trebuchet MS"/>
                        </a:rPr>
                        <a:t>Предвиден бюджет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1.2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2,8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2.1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5,5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2.3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5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3.1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3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СЦ 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4.2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4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млн.</a:t>
                      </a:r>
                      <a:r>
                        <a:rPr lang="en-GB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r>
                        <a:rPr lang="bg-BG" sz="1200" b="0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евро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F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bg-BG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Общо</a:t>
                      </a:r>
                      <a:r>
                        <a:rPr lang="en-GB" sz="1200" b="1" strike="noStrike" spc="-1">
                          <a:solidFill>
                            <a:schemeClr val="dk1"/>
                          </a:solidFill>
                          <a:latin typeface="Trebuchet MS"/>
                        </a:rPr>
                        <a:t> </a:t>
                      </a:r>
                      <a:endParaRPr lang="bg-BG" sz="12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FFC000"/>
                      </a:solidFill>
                      <a:prstDash val="solid"/>
                    </a:lnL>
                    <a:lnR>
                      <a:noFill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tabLst>
                          <a:tab pos="0" algn="l"/>
                        </a:tabLst>
                      </a:pPr>
                      <a:r>
                        <a:rPr lang="en-GB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27,3</a:t>
                      </a:r>
                      <a:r>
                        <a:rPr lang="bg-BG" sz="1200" b="0" strike="noStrike" spc="-1" dirty="0">
                          <a:solidFill>
                            <a:schemeClr val="dk1"/>
                          </a:solidFill>
                          <a:latin typeface="Trebuchet MS"/>
                        </a:rPr>
                        <a:t> млн. евро</a:t>
                      </a:r>
                      <a:endParaRPr lang="bg-BG" sz="12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>
                      <a:noFill/>
                    </a:lnL>
                    <a:lnR w="12240">
                      <a:solidFill>
                        <a:srgbClr val="FFC000"/>
                      </a:solidFill>
                      <a:prstDash val="solid"/>
                    </a:lnR>
                    <a:lnT w="12240">
                      <a:solidFill>
                        <a:srgbClr val="FFC000"/>
                      </a:solidFill>
                      <a:prstDash val="solid"/>
                    </a:lnT>
                    <a:lnB w="12240">
                      <a:solidFill>
                        <a:srgbClr val="FFC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 4"/>
          <p:cNvSpPr/>
          <p:nvPr/>
        </p:nvSpPr>
        <p:spPr>
          <a:xfrm>
            <a:off x="2374920" y="5273280"/>
            <a:ext cx="728604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bg-BG" sz="4000" b="1" strike="noStrike" spc="-1">
                <a:solidFill>
                  <a:srgbClr val="FFFF00"/>
                </a:solidFill>
                <a:latin typeface="Cambria Math"/>
                <a:ea typeface="Cambria Math"/>
              </a:rPr>
              <a:t>БЛАГОДАРЯ ЗА ВНИМАНИЕТО!</a:t>
            </a:r>
            <a:endParaRPr lang="bg-BG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Text Placeholder 3"/>
          <p:cNvSpPr/>
          <p:nvPr/>
        </p:nvSpPr>
        <p:spPr>
          <a:xfrm>
            <a:off x="730080" y="588960"/>
            <a:ext cx="9679320" cy="2760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bg-BG" sz="2800" b="0" strike="noStrike" spc="-1">
                <a:solidFill>
                  <a:srgbClr val="FFFFFF"/>
                </a:solidFill>
                <a:latin typeface="Trebuchet MS"/>
              </a:rPr>
              <a:t>За повече информация: </a:t>
            </a:r>
            <a:endParaRPr lang="bg-BG" sz="2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2"/>
              </a:rPr>
              <a:t>https://interreg-danube.eu/</a:t>
            </a:r>
            <a:r>
              <a:rPr lang="bg-BG" sz="2000" b="0" strike="noStrike" spc="-1">
                <a:solidFill>
                  <a:srgbClr val="FFFFFF"/>
                </a:solidFill>
                <a:latin typeface="Trebuchet MS"/>
              </a:rPr>
              <a:t>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en-US" sz="2000" b="0" u="sng" strike="noStrike" spc="-1">
                <a:solidFill>
                  <a:srgbClr val="0563C1"/>
                </a:solidFill>
                <a:uFillTx/>
                <a:latin typeface="Trebuchet MS"/>
                <a:hlinkClick r:id="rId3"/>
              </a:rPr>
              <a:t>https://www.mrrb.bg/bg/infrastruktura-br-i-programi/programi-za-teritorialno-sutrudnichestvo-2021-2027/interreg-vi-b-dunavski-region-2021-2027/</a:t>
            </a:r>
            <a:r>
              <a:rPr lang="hu-HU" sz="2000" b="0" strike="noStrike" spc="-1">
                <a:solidFill>
                  <a:srgbClr val="FFFFFF"/>
                </a:solidFill>
                <a:latin typeface="Trebuchet MS"/>
              </a:rPr>
              <a:t> 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Rectangle 8"/>
          <p:cNvSpPr/>
          <p:nvPr/>
        </p:nvSpPr>
        <p:spPr>
          <a:xfrm>
            <a:off x="3804480" y="3620520"/>
            <a:ext cx="609552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bg-BG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786240" y="2667240"/>
            <a:ext cx="9653760" cy="682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en-US" sz="2000" b="0" u="sng" strike="noStrike" spc="-1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Trebuchet MS"/>
                <a:hlinkClick r:id="rId4"/>
              </a:rPr>
              <a:t>https://interreg-danube.eu/storage/media/01JYGMVR14AH4G88DHMXCV2V5W.pdf</a:t>
            </a:r>
            <a:endParaRPr lang="bg-BG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1072</Words>
  <Application>Microsoft Office PowerPoint</Application>
  <PresentationFormat>Widescreen</PresentationFormat>
  <Paragraphs>85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Cambria Math</vt:lpstr>
      <vt:lpstr>DejaVu Sans</vt:lpstr>
      <vt:lpstr>Symbol</vt:lpstr>
      <vt:lpstr>Times New Roman</vt:lpstr>
      <vt:lpstr>Trebuchet MS</vt:lpstr>
      <vt:lpstr>Wingdings</vt:lpstr>
      <vt:lpstr>1_Office Theme</vt:lpstr>
      <vt:lpstr>1_Office Theme</vt:lpstr>
      <vt:lpstr>1_Office Theme</vt:lpstr>
      <vt:lpstr>1_Office Theme</vt:lpstr>
      <vt:lpstr>ИНТЕРРЕГ VI-Б  ДУНАВСКИ РЕГИОН 2021-2027</vt:lpstr>
      <vt:lpstr>PowerPoint Presentation</vt:lpstr>
      <vt:lpstr>ИНТЕРРЕГ VI-Б  Дунавски регион 2021-2027 </vt:lpstr>
      <vt:lpstr>ИНТЕРРЕГ VI-Б  Дунавски регион 2021-2027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SIMONA LYUDMILOVA SLAVCHEVA</dc:creator>
  <dc:description/>
  <cp:lastModifiedBy>SIMONA LYUDMILOVA SLAVCHEVA</cp:lastModifiedBy>
  <cp:revision>78</cp:revision>
  <cp:lastPrinted>2025-06-30T09:32:07Z</cp:lastPrinted>
  <dcterms:created xsi:type="dcterms:W3CDTF">2025-06-17T07:11:17Z</dcterms:created>
  <dcterms:modified xsi:type="dcterms:W3CDTF">2025-10-23T08:23:05Z</dcterms:modified>
  <dc:language>bg-BG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Widescreen</vt:lpwstr>
  </property>
  <property fmtid="{D5CDD505-2E9C-101B-9397-08002B2CF9AE}" pid="4" name="Slides">
    <vt:i4>7</vt:i4>
  </property>
</Properties>
</file>